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74" r:id="rId4"/>
    <p:sldId id="273" r:id="rId5"/>
    <p:sldId id="272" r:id="rId6"/>
    <p:sldId id="271" r:id="rId7"/>
    <p:sldId id="270" r:id="rId8"/>
    <p:sldId id="279" r:id="rId9"/>
    <p:sldId id="280" r:id="rId10"/>
    <p:sldId id="281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2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6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5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9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3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7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1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0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4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F705B-6FD0-4677-B233-E9C67F781D6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8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93579" y="911301"/>
            <a:ext cx="671530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atin typeface="Palatino Linotype" panose="02040502050505030304" pitchFamily="18" charset="0"/>
                <a:ea typeface="MingLiU" panose="02020509000000000000" pitchFamily="49" charset="-120"/>
              </a:rPr>
              <a:t>Шаг в</a:t>
            </a:r>
          </a:p>
          <a:p>
            <a:pPr algn="ctr"/>
            <a:r>
              <a:rPr lang="ru-RU" sz="8800" b="1" dirty="0" smtClean="0">
                <a:latin typeface="Palatino Linotype" panose="02040502050505030304" pitchFamily="18" charset="0"/>
                <a:ea typeface="MingLiU" panose="02020509000000000000" pitchFamily="49" charset="-120"/>
              </a:rPr>
              <a:t>бессмертие</a:t>
            </a:r>
            <a:endParaRPr lang="ru-RU" sz="8800" b="1" dirty="0">
              <a:latin typeface="Palatino Linotype" panose="02040502050505030304" pitchFamily="18" charset="0"/>
              <a:ea typeface="MingLiU" panose="02020509000000000000" pitchFamily="49" charset="-12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8270" y="3712068"/>
            <a:ext cx="51659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Заря 1991 год</a:t>
            </a:r>
          </a:p>
          <a:p>
            <a:endParaRPr lang="ru-RU" sz="800" b="1" dirty="0"/>
          </a:p>
          <a:p>
            <a:r>
              <a:rPr lang="ru-RU" sz="2400" b="1" dirty="0"/>
              <a:t>Продолжение</a:t>
            </a:r>
          </a:p>
          <a:p>
            <a:r>
              <a:rPr lang="ru-RU" sz="2000" b="1" dirty="0"/>
              <a:t>Документальная повесть о военной поре, написанная по страницам дневника </a:t>
            </a:r>
          </a:p>
          <a:p>
            <a:r>
              <a:rPr lang="ru-RU" sz="2000" b="1" dirty="0"/>
              <a:t>Виталия Борзова – жителя деревни Князчино</a:t>
            </a:r>
            <a:r>
              <a:rPr lang="ru-RU" sz="2000" b="1" dirty="0" smtClean="0"/>
              <a:t>.</a:t>
            </a:r>
            <a:r>
              <a:rPr lang="ru-RU" sz="2000" dirty="0"/>
              <a:t> </a:t>
            </a:r>
            <a:r>
              <a:rPr lang="ru-RU" sz="2000" b="1" dirty="0"/>
              <a:t>(Эта деревня расположена недалеко от Павловичей).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3558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3" y="-208625"/>
            <a:ext cx="12405063" cy="7066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9397" y="401132"/>
            <a:ext cx="4702629" cy="556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27 августа 1942 год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Рано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утром пришла повестка, чтобы я явился в райвоенкомат, из нас отобрали 15 человек, которые покрупнее, посильнее, и строем отправили в казармы истребительного батальона, расположенные в помещении бывшей талдомской церкви. Нам объяснили: теперь мы – бойцы истребительного батальона. К вечеру выдали обмундирование.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Долго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сидели и ждали вызова. Наконец, райвоенкомат принял нас и сказал: «Можете идти домой. Не место вам в батальоне, недельки через две вас возьмут в военное училище».</a:t>
            </a:r>
            <a:endParaRPr lang="ru-RU" sz="20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8312" y="1346325"/>
            <a:ext cx="4298868" cy="448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 октября 1942 года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Вчера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закончились экзамены по военному всеобучу. Меня и Андрея Константинова назначили командирами отделений обучать двадцать шестой год. Всех допризывников будет около шестидесяти, так что заниматься одному будет трудно.</a:t>
            </a:r>
          </a:p>
          <a:p>
            <a:pPr algn="r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 следует).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Б.ПАНОВ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/>
              <a:t> </a:t>
            </a:r>
            <a:endParaRPr lang="ru-RU" sz="1600" dirty="0" smtClean="0"/>
          </a:p>
          <a:p>
            <a:pPr algn="r"/>
            <a:r>
              <a:rPr lang="ru-RU" sz="1600" dirty="0" smtClean="0"/>
              <a:t>наш </a:t>
            </a:r>
            <a:r>
              <a:rPr lang="ru-RU" sz="1600" dirty="0" err="1"/>
              <a:t>внешт</a:t>
            </a:r>
            <a:r>
              <a:rPr lang="ru-RU" sz="1600" dirty="0"/>
              <a:t>. </a:t>
            </a:r>
            <a:r>
              <a:rPr lang="ru-RU" sz="1600" dirty="0" err="1"/>
              <a:t>корр</a:t>
            </a:r>
            <a:endParaRPr lang="ru-RU" sz="1600" dirty="0"/>
          </a:p>
          <a:p>
            <a:pPr algn="r"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60768" y="3069766"/>
            <a:ext cx="5670463" cy="731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следует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7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2040" y="5965795"/>
            <a:ext cx="455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Газета «</a:t>
            </a:r>
            <a:r>
              <a:rPr lang="ru-RU" dirty="0" smtClean="0"/>
              <a:t>Заря» </a:t>
            </a:r>
            <a:r>
              <a:rPr lang="ru-RU" dirty="0"/>
              <a:t>1991 год ф.59 оп.1 д.109 </a:t>
            </a:r>
            <a:r>
              <a:rPr lang="ru-RU" dirty="0" smtClean="0"/>
              <a:t>л.160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1" y="1673"/>
            <a:ext cx="3891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9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1491" y="1114318"/>
            <a:ext cx="102340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Заря 1991 год</a:t>
            </a:r>
          </a:p>
          <a:p>
            <a:endParaRPr lang="ru-RU" sz="800" dirty="0"/>
          </a:p>
          <a:p>
            <a:r>
              <a:rPr lang="ru-RU" sz="2800" b="1" dirty="0"/>
              <a:t>Шаг в бессмертие</a:t>
            </a:r>
          </a:p>
          <a:p>
            <a:endParaRPr lang="ru-RU" sz="800" dirty="0"/>
          </a:p>
          <a:p>
            <a:pPr algn="just"/>
            <a:r>
              <a:rPr lang="ru-RU" sz="2000" dirty="0" smtClean="0"/>
              <a:t>Продолжение</a:t>
            </a:r>
          </a:p>
          <a:p>
            <a:endParaRPr lang="ru-RU" sz="2000" dirty="0"/>
          </a:p>
          <a:p>
            <a:r>
              <a:rPr lang="ru-RU" sz="2000" dirty="0"/>
              <a:t>	Успешное контрнаступление советских войск под Москвой постепенно стало настраивать наших земляков на решение хозяйственных задач. В частности, началось возрождение производства на Запрудненском заводе.</a:t>
            </a:r>
          </a:p>
          <a:p>
            <a:r>
              <a:rPr lang="ru-RU" sz="2000" dirty="0"/>
              <a:t>	Виталий в конце декабря 1941 года несколько раз ездил в Талдом по делам колхоза. Интересны его наблюдения:</a:t>
            </a:r>
          </a:p>
        </p:txBody>
      </p:sp>
    </p:spTree>
    <p:extLst>
      <p:ext uri="{BB962C8B-B14F-4D97-AF65-F5344CB8AC3E}">
        <p14:creationId xmlns:p14="http://schemas.microsoft.com/office/powerpoint/2010/main" val="397068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286"/>
            <a:ext cx="12428738" cy="7199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0937" y="1726019"/>
            <a:ext cx="45842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18 </a:t>
            </a:r>
            <a:r>
              <a:rPr lang="ru-RU" sz="2000" b="1" dirty="0" smtClean="0"/>
              <a:t>декабря</a:t>
            </a:r>
          </a:p>
          <a:p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i="1" dirty="0" smtClean="0"/>
              <a:t>В </a:t>
            </a:r>
            <a:r>
              <a:rPr lang="ru-RU" sz="2000" i="1" dirty="0"/>
              <a:t>городе много военных, большое движение автомобилей, которые везут, очевидно, на аэродром авиационные моторы, разобранные самолеты.</a:t>
            </a:r>
          </a:p>
          <a:p>
            <a:r>
              <a:rPr lang="ru-RU" sz="2000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06095" y="2272283"/>
            <a:ext cx="4554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Впрочем, «ездил» в данном случае не то слово. Лошадь удавалось снарядить не всякий раз, и тогда в ход шли лыжи.</a:t>
            </a:r>
          </a:p>
        </p:txBody>
      </p:sp>
    </p:spTree>
    <p:extLst>
      <p:ext uri="{BB962C8B-B14F-4D97-AF65-F5344CB8AC3E}">
        <p14:creationId xmlns:p14="http://schemas.microsoft.com/office/powerpoint/2010/main" val="226381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56" y="-204185"/>
            <a:ext cx="12659557" cy="74128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5997" y="951919"/>
            <a:ext cx="44885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26 </a:t>
            </a:r>
            <a:r>
              <a:rPr lang="ru-RU" sz="2000" b="1" dirty="0" smtClean="0"/>
              <a:t>декабря</a:t>
            </a:r>
          </a:p>
          <a:p>
            <a:endParaRPr lang="ru-RU" sz="2000" dirty="0"/>
          </a:p>
          <a:p>
            <a:pPr algn="just"/>
            <a:r>
              <a:rPr lang="ru-RU" sz="2000" dirty="0" smtClean="0"/>
              <a:t>     </a:t>
            </a:r>
            <a:r>
              <a:rPr lang="ru-RU" sz="2000" i="1" dirty="0" smtClean="0"/>
              <a:t>Запирая за мной, мать наказывала: «Если будет плохо идти, вернись». Ночь </a:t>
            </a:r>
            <a:r>
              <a:rPr lang="ru-RU" sz="2000" dirty="0" smtClean="0"/>
              <a:t>(Виталий вышел из дома в четвертом часу утра) </a:t>
            </a:r>
            <a:r>
              <a:rPr lang="ru-RU" sz="2000" i="1" dirty="0" smtClean="0"/>
              <a:t>была темная, и не видно дороги, которую уже замело снегом. В Гуслеве сел отдохнуть. Вынул из кармана кусочек сахара, два сухаря и, прикусывая снегом, поел. </a:t>
            </a:r>
          </a:p>
          <a:p>
            <a:pPr algn="just"/>
            <a:r>
              <a:rPr lang="ru-RU" sz="2000" i="1" dirty="0" smtClean="0"/>
              <a:t>     Оббив палкой наледь грузовых площадок, через четверть часа пошел дальше. Вот линия, поле, лес… Шел все дальше и дальше от дома и вернуться уже не думал.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3445" y="1917192"/>
            <a:ext cx="46696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Затем В. Борзов занимался организацией помола колхозной ржи, да так умаялся, что «усталость долго не проходила».</a:t>
            </a:r>
          </a:p>
          <a:p>
            <a:r>
              <a:rPr lang="ru-RU" sz="2000" dirty="0"/>
              <a:t>	На нем по-прежнему лежали заботы о колхозной отчетности. А из дома постепенно уходил достаток. 20 января 1942 года Виталий написал </a:t>
            </a:r>
            <a:r>
              <a:rPr lang="ru-RU" sz="2000" dirty="0" smtClean="0"/>
              <a:t>в </a:t>
            </a:r>
            <a:r>
              <a:rPr lang="ru-RU" sz="2000" dirty="0"/>
              <a:t>своем дневнике, что </a:t>
            </a:r>
            <a:r>
              <a:rPr lang="ru-RU" sz="2000" i="1" dirty="0"/>
              <a:t>на будущий год война, наверное, кончится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65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76" y="-115411"/>
            <a:ext cx="12624047" cy="72619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1611" y="1516331"/>
            <a:ext cx="44141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25 января 1942 года</a:t>
            </a:r>
            <a:r>
              <a:rPr lang="ru-RU" sz="2000" b="1" i="1" dirty="0" smtClean="0"/>
              <a:t>.</a:t>
            </a:r>
          </a:p>
          <a:p>
            <a:pPr algn="just"/>
            <a:endParaRPr lang="ru-RU" sz="2000" i="1" dirty="0"/>
          </a:p>
          <a:p>
            <a:pPr algn="just"/>
            <a:r>
              <a:rPr lang="ru-RU" sz="2000" i="1" dirty="0"/>
              <a:t>В двенадцать пошел на всеобуч в Павловичи. Изучил гранату РГД: общие сведения о ней, принцип действия, устройство. Объяснял Анатолий Седов, вернувшийся с фронта в отпуск по случаю ранения. После этого читали Устав РККА. Занимались строевой подготовкой</a:t>
            </a:r>
            <a:r>
              <a:rPr lang="ru-RU" sz="2000" i="1" dirty="0" smtClean="0"/>
              <a:t>.</a:t>
            </a:r>
            <a:r>
              <a:rPr lang="ru-RU" sz="2000" i="1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63937" y="687032"/>
            <a:ext cx="44888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12 февраля 1942 года</a:t>
            </a:r>
            <a:r>
              <a:rPr lang="ru-RU" sz="2000" b="1" i="1" dirty="0" smtClean="0"/>
              <a:t>.</a:t>
            </a:r>
          </a:p>
          <a:p>
            <a:pPr algn="just"/>
            <a:endParaRPr lang="ru-RU" sz="2000" i="1" dirty="0"/>
          </a:p>
          <a:p>
            <a:pPr algn="just"/>
            <a:r>
              <a:rPr lang="ru-RU" sz="2000" i="1" dirty="0"/>
              <a:t>Пришли сразу два письма от отца. Оказывается, их каждый день бомбили. С письмом прислал фотокарточку. Отец здорово поправился, но соседи говорят, что это он опух от голоду. Что-то не верится: неужели их там не кормят? В ответном письме просил отца, чтобы он всеми мерами уничтожал фашистских извергов (в жестокость которых, как сказал старик Киселев, я не сразу поверил).</a:t>
            </a:r>
          </a:p>
          <a:p>
            <a:pPr algn="just"/>
            <a:r>
              <a:rPr lang="ru-RU" sz="2000" i="1" dirty="0"/>
              <a:t>	Однако видимо, не далек тот день, когда и я буду в рядах Красной Армии!</a:t>
            </a:r>
          </a:p>
        </p:txBody>
      </p:sp>
    </p:spTree>
    <p:extLst>
      <p:ext uri="{BB962C8B-B14F-4D97-AF65-F5344CB8AC3E}">
        <p14:creationId xmlns:p14="http://schemas.microsoft.com/office/powerpoint/2010/main" val="119429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3" y="-197486"/>
            <a:ext cx="12405063" cy="7066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5028" y="1141055"/>
            <a:ext cx="43436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16 февраля 1942 год</a:t>
            </a:r>
            <a:r>
              <a:rPr lang="ru-RU" sz="2000" b="1" i="1" dirty="0" smtClean="0"/>
              <a:t>.</a:t>
            </a:r>
          </a:p>
          <a:p>
            <a:endParaRPr lang="ru-RU" sz="2000" i="1" dirty="0"/>
          </a:p>
          <a:p>
            <a:pPr algn="just"/>
            <a:r>
              <a:rPr lang="ru-RU" sz="2000" i="1" dirty="0"/>
              <a:t> </a:t>
            </a:r>
            <a:r>
              <a:rPr lang="ru-RU" sz="2000" i="1" dirty="0" smtClean="0"/>
              <a:t>    Прошедшая </a:t>
            </a:r>
            <a:r>
              <a:rPr lang="ru-RU" sz="2000" i="1" dirty="0"/>
              <a:t>неделя ничем не отличалась от других. По-прежнему по деревням ходят люди с саночками в поисках случая выменять на вещи картофель или хлеб. Так же тянутся из леса вереницы, везущие хворост и дрова. Дорогу в лес по этой причине даже февральская метель не в силах занести!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8132" y="1294942"/>
            <a:ext cx="42509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11 марта 1942 год</a:t>
            </a:r>
            <a:r>
              <a:rPr lang="ru-RU" sz="2000" b="1" i="1" dirty="0" smtClean="0"/>
              <a:t>.</a:t>
            </a:r>
          </a:p>
          <a:p>
            <a:pPr algn="just"/>
            <a:endParaRPr lang="ru-RU" sz="2000" i="1" dirty="0"/>
          </a:p>
          <a:p>
            <a:pPr algn="just"/>
            <a:r>
              <a:rPr lang="ru-RU" sz="2000" i="1" dirty="0" smtClean="0"/>
              <a:t>    В </a:t>
            </a:r>
            <a:r>
              <a:rPr lang="ru-RU" sz="2000" i="1" dirty="0"/>
              <a:t>Павловичах хлеб не будут давать до пятнадцатого числа. Вообще дела обстоят неважно. Даже в Талдоме его не выдавали уже четыре дня. Некоторые семья колхозников уже пухнут с голоду. Сколько народного страдания, горя заключено в этом страшном слове!</a:t>
            </a:r>
          </a:p>
        </p:txBody>
      </p:sp>
    </p:spTree>
    <p:extLst>
      <p:ext uri="{BB962C8B-B14F-4D97-AF65-F5344CB8AC3E}">
        <p14:creationId xmlns:p14="http://schemas.microsoft.com/office/powerpoint/2010/main" val="241713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3" y="-197486"/>
            <a:ext cx="12405063" cy="7066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3193" y="1451042"/>
            <a:ext cx="4215741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13 апреля 1942 год.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Этой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весной будут сильные бои. Они, вероятно, уже идут, потому что по нашей Савеловской железной дороге ежесуточно проходит восемнадцать и более воинских эшелонов. Красноармейцы едут с Дальнего Востока</a:t>
            </a: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35189" y="1961238"/>
            <a:ext cx="4168238" cy="281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Поражает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, сколько нищих ходит теперь по деревням. Многим, чтобы сэкономить хлеб для своих детей, приходится запираться от них.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    Сейчас берут на фронт бездетных женщин и девушек в возрасте от 18 до 25 лет.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00270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3" y="-197486"/>
            <a:ext cx="12405063" cy="7066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1273" y="439135"/>
            <a:ext cx="4655128" cy="610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17 апреля 1942 года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Только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что закончилось собрание колхозников, проходившее в доме А. Точеновой. Первым слово предоставили Земскову, работнику </a:t>
            </a:r>
            <a:r>
              <a:rPr lang="ru-RU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райзо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. Он сказал, скоро развернутся горячие, кровопролитные бои. Немцы пытаются перейти в контрнаступление, следовательно, Красная Армия должна подготовиться, а мы - помочь государству средствами, подписавшись на военный заем, не менее чем на 150 рублей каждый трудоспособный. Вопрос сейчас ставится ребром – быть или не быть Советской власти, быть или не быть русскому народу в рабстве у фашизма</a:t>
            </a: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6299" y="1321876"/>
            <a:ext cx="4402133" cy="402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После речи Земскова некоторые закричали: денег нет, хлеба мало, продавать нечего! Зашептали по углам: все равно перебьют всех, немцы разгромят нас и т.д. Наконец, поговорив так еще с час, начали подписываться на заем. Я и мать подписались на 300 рублей. И все-таки оказалось, нашлись такие, кто не дал государству ни копейки. С каким призрением говорят о них теперь на деревенской улице!</a:t>
            </a:r>
          </a:p>
        </p:txBody>
      </p:sp>
    </p:spTree>
    <p:extLst>
      <p:ext uri="{BB962C8B-B14F-4D97-AF65-F5344CB8AC3E}">
        <p14:creationId xmlns:p14="http://schemas.microsoft.com/office/powerpoint/2010/main" val="833600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841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MingLiU</vt:lpstr>
      <vt:lpstr>Arial</vt:lpstr>
      <vt:lpstr>Calibri</vt:lpstr>
      <vt:lpstr>Calibri Light</vt:lpstr>
      <vt:lpstr>Palatino Linotype</vt:lpstr>
      <vt:lpstr>Sylfaen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39</cp:revision>
  <dcterms:created xsi:type="dcterms:W3CDTF">2021-03-04T09:39:08Z</dcterms:created>
  <dcterms:modified xsi:type="dcterms:W3CDTF">2021-03-09T13:49:20Z</dcterms:modified>
</cp:coreProperties>
</file>